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2"/>
          <a:stretch>
            <a:fillRect/>
          </a:stretch>
        </p:blipFill>
        <p:spPr>
          <a:xfrm>
            <a:off x="308610" y="2325410"/>
            <a:ext cx="4869061" cy="3578781"/>
          </a:xfrm>
          <a:prstGeom prst="rect">
            <a:avLst/>
          </a:prstGeom>
        </p:spPr>
      </p:pic>
      <p:sp>
        <p:nvSpPr>
          <p:cNvPr id="4" name="Text 0"/>
          <p:cNvSpPr/>
          <p:nvPr/>
        </p:nvSpPr>
        <p:spPr>
          <a:xfrm>
            <a:off x="6350437" y="2730103"/>
            <a:ext cx="7415927" cy="2004060"/>
          </a:xfrm>
          <a:prstGeom prst="rect">
            <a:avLst/>
          </a:prstGeom>
          <a:noFill/>
        </p:spPr>
        <p:txBody>
          <a:bodyPr wrap="square" lIns="0" tIns="0" rIns="0" bIns="0" rtlCol="0" anchor="t"/>
          <a:lstStyle/>
          <a:p>
            <a:pPr marL="0" indent="0">
              <a:lnSpc>
                <a:spcPts val="7850"/>
              </a:lnSpc>
              <a:buNone/>
            </a:pPr>
            <a:r>
              <a:rPr lang="en-US" sz="6300" kern="0" spc="-126" dirty="0">
                <a:solidFill>
                  <a:srgbClr val="000000"/>
                </a:solidFill>
                <a:latin typeface="Calibri" panose="020F0502020204030204" charset="0"/>
                <a:ea typeface="Source Serif Pro" pitchFamily="34" charset="-122"/>
                <a:cs typeface="Calibri" panose="020F0502020204030204" charset="0"/>
              </a:rPr>
              <a:t>AtliQ Hospitality Analysis</a:t>
            </a:r>
            <a:endParaRPr lang="en-US" sz="6300" dirty="0">
              <a:latin typeface="Calibri" panose="020F0502020204030204" charset="0"/>
              <a:cs typeface="Calibri" panose="020F0502020204030204" charset="0"/>
            </a:endParaRPr>
          </a:p>
        </p:txBody>
      </p:sp>
      <p:sp>
        <p:nvSpPr>
          <p:cNvPr id="5" name="Text 1"/>
          <p:cNvSpPr/>
          <p:nvPr/>
        </p:nvSpPr>
        <p:spPr>
          <a:xfrm>
            <a:off x="6350437" y="5104448"/>
            <a:ext cx="7415927" cy="395049"/>
          </a:xfrm>
          <a:prstGeom prst="rect">
            <a:avLst/>
          </a:prstGeom>
          <a:noFill/>
        </p:spPr>
        <p:txBody>
          <a:bodyPr wrap="none" lIns="0" tIns="0" rIns="0" bIns="0" rtlCol="0" anchor="t"/>
          <a:lstStyle/>
          <a:p>
            <a:pPr marL="0" indent="0">
              <a:lnSpc>
                <a:spcPts val="3100"/>
              </a:lnSpc>
              <a:buNone/>
            </a:pP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968693" y="2517219"/>
            <a:ext cx="5809059" cy="726043"/>
          </a:xfrm>
          <a:prstGeom prst="rect">
            <a:avLst/>
          </a:prstGeom>
          <a:noFill/>
        </p:spPr>
        <p:txBody>
          <a:bodyPr wrap="none" lIns="0" tIns="0" rIns="0" bIns="0" rtlCol="0" anchor="t"/>
          <a:lstStyle/>
          <a:p>
            <a:pPr marL="0" indent="0">
              <a:lnSpc>
                <a:spcPts val="5700"/>
              </a:lnSpc>
              <a:buNone/>
            </a:pPr>
            <a:r>
              <a:rPr lang="en-US" sz="4550" kern="0" spc="-91" dirty="0">
                <a:solidFill>
                  <a:srgbClr val="000000"/>
                </a:solidFill>
                <a:latin typeface="Calibri" panose="020F0502020204030204" charset="0"/>
                <a:ea typeface="Source Serif Pro" pitchFamily="34" charset="-122"/>
                <a:cs typeface="Calibri" panose="020F0502020204030204" charset="0"/>
              </a:rPr>
              <a:t>Problem Statement:</a:t>
            </a:r>
            <a:endParaRPr lang="en-US" sz="4550" dirty="0">
              <a:latin typeface="Calibri" panose="020F0502020204030204" charset="0"/>
              <a:cs typeface="Calibri" panose="020F0502020204030204" charset="0"/>
            </a:endParaRPr>
          </a:p>
        </p:txBody>
      </p:sp>
      <p:sp>
        <p:nvSpPr>
          <p:cNvPr id="3" name="Text 1"/>
          <p:cNvSpPr/>
          <p:nvPr/>
        </p:nvSpPr>
        <p:spPr>
          <a:xfrm>
            <a:off x="968693" y="3737015"/>
            <a:ext cx="12692896" cy="1975247"/>
          </a:xfrm>
          <a:prstGeom prst="rect">
            <a:avLst/>
          </a:prstGeom>
          <a:noFill/>
        </p:spPr>
        <p:txBody>
          <a:bodyPr wrap="square" lIns="0" tIns="0" rIns="0" bIns="0" rtlCol="0" anchor="t"/>
          <a:lstStyle/>
          <a:p>
            <a:pPr marL="0" indent="0">
              <a:lnSpc>
                <a:spcPts val="3100"/>
              </a:lnSpc>
              <a:buNone/>
            </a:pPr>
            <a:r>
              <a:rPr lang="en-US" sz="1900" kern="0" spc="-39" dirty="0">
                <a:solidFill>
                  <a:srgbClr val="272525"/>
                </a:solidFill>
                <a:latin typeface="Source Sans Pro" pitchFamily="34" charset="0"/>
                <a:ea typeface="Source Sans Pro" pitchFamily="34" charset="-122"/>
                <a:cs typeface="Source Sans Pro" pitchFamily="34" charset="-120"/>
              </a:rPr>
              <a:t>Atliq Grands, a hospitality company with a 20-year history, owns multiple five-star hotels across India. Despite their established presence, Atliq Grands has faced challenges in recent years. Aggressive strategies from competitors and ineffective management decisions have resulted in declining market share and revenue within the luxury/business hotel segment. To address this situation, sAtliq Grands' managing director has decided to implement a "Business and Data Intelligence" approach as a strategic move to regain their market position and revenue.</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968693" y="647105"/>
            <a:ext cx="6572250" cy="692110"/>
          </a:xfrm>
          <a:prstGeom prst="rect">
            <a:avLst/>
          </a:prstGeom>
          <a:noFill/>
        </p:spPr>
        <p:txBody>
          <a:bodyPr wrap="none" lIns="0" tIns="0" rIns="0" bIns="0" rtlCol="0" anchor="t"/>
          <a:lstStyle/>
          <a:p>
            <a:pPr marL="0" indent="0">
              <a:lnSpc>
                <a:spcPts val="5450"/>
              </a:lnSpc>
              <a:buNone/>
            </a:pPr>
            <a:r>
              <a:rPr lang="en-US" sz="4350" kern="0" spc="-87" dirty="0">
                <a:solidFill>
                  <a:srgbClr val="000000"/>
                </a:solidFill>
                <a:latin typeface="Calibri" panose="020F0502020204030204" charset="0"/>
                <a:ea typeface="Source Serif Pro" pitchFamily="34" charset="-122"/>
                <a:cs typeface="Calibri" panose="020F0502020204030204" charset="0"/>
              </a:rPr>
              <a:t>                                       AtliQ  Grands</a:t>
            </a:r>
            <a:endParaRPr lang="en-US" sz="4350" dirty="0">
              <a:latin typeface="Calibri" panose="020F0502020204030204" charset="0"/>
              <a:cs typeface="Calibri" panose="020F0502020204030204" charset="0"/>
            </a:endParaRPr>
          </a:p>
        </p:txBody>
      </p:sp>
      <p:pic>
        <p:nvPicPr>
          <p:cNvPr id="3" name="Image 0" descr="preencoded.png"/>
          <p:cNvPicPr>
            <a:picLocks noChangeAspect="1"/>
          </p:cNvPicPr>
          <p:nvPr/>
        </p:nvPicPr>
        <p:blipFill>
          <a:blip r:embed="rId1"/>
          <a:stretch>
            <a:fillRect/>
          </a:stretch>
        </p:blipFill>
        <p:spPr>
          <a:xfrm>
            <a:off x="2183844" y="1809869"/>
            <a:ext cx="10262592" cy="577262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968693" y="1767602"/>
            <a:ext cx="5809059" cy="726043"/>
          </a:xfrm>
          <a:prstGeom prst="rect">
            <a:avLst/>
          </a:prstGeom>
          <a:noFill/>
        </p:spPr>
        <p:txBody>
          <a:bodyPr wrap="none" lIns="0" tIns="0" rIns="0" bIns="0" rtlCol="0" anchor="t"/>
          <a:lstStyle/>
          <a:p>
            <a:pPr marL="0" indent="0">
              <a:lnSpc>
                <a:spcPts val="5700"/>
              </a:lnSpc>
              <a:buNone/>
            </a:pPr>
            <a:r>
              <a:rPr lang="en-US" sz="4550" kern="0" spc="-91" dirty="0">
                <a:solidFill>
                  <a:srgbClr val="000000"/>
                </a:solidFill>
                <a:latin typeface="Calibri" panose="020F0502020204030204" charset="0"/>
                <a:ea typeface="Source Serif Pro" pitchFamily="34" charset="-122"/>
                <a:cs typeface="Calibri" panose="020F0502020204030204" charset="0"/>
              </a:rPr>
              <a:t>Dataset Details:</a:t>
            </a:r>
            <a:endParaRPr lang="en-US" sz="4550" dirty="0">
              <a:latin typeface="Calibri" panose="020F0502020204030204" charset="0"/>
              <a:cs typeface="Calibri" panose="020F0502020204030204" charset="0"/>
            </a:endParaRPr>
          </a:p>
        </p:txBody>
      </p:sp>
      <p:sp>
        <p:nvSpPr>
          <p:cNvPr id="3" name="Text 1"/>
          <p:cNvSpPr/>
          <p:nvPr/>
        </p:nvSpPr>
        <p:spPr>
          <a:xfrm>
            <a:off x="968693" y="2987397"/>
            <a:ext cx="12692896" cy="395049"/>
          </a:xfrm>
          <a:prstGeom prst="rect">
            <a:avLst/>
          </a:prstGeom>
          <a:noFill/>
        </p:spPr>
        <p:txBody>
          <a:bodyPr wrap="none" lIns="0" tIns="0" rIns="0" bIns="0" rtlCol="0" anchor="t"/>
          <a:lstStyle/>
          <a:p>
            <a:pPr marL="0" indent="0">
              <a:lnSpc>
                <a:spcPts val="3100"/>
              </a:lnSpc>
              <a:buNone/>
            </a:pPr>
            <a:r>
              <a:rPr lang="en-US" sz="1900" kern="0" spc="-39" dirty="0">
                <a:solidFill>
                  <a:srgbClr val="272525"/>
                </a:solidFill>
                <a:latin typeface="Source Sans Pro" pitchFamily="34" charset="0"/>
                <a:ea typeface="Source Sans Pro" pitchFamily="34" charset="-122"/>
                <a:cs typeface="Source Sans Pro" pitchFamily="34" charset="-120"/>
              </a:rPr>
              <a:t>We are provided 3 moths booking details data of all the atliq hotels.</a:t>
            </a:r>
            <a:endParaRPr lang="en-US" sz="1900" dirty="0"/>
          </a:p>
        </p:txBody>
      </p:sp>
      <p:sp>
        <p:nvSpPr>
          <p:cNvPr id="4" name="Text 2"/>
          <p:cNvSpPr/>
          <p:nvPr/>
        </p:nvSpPr>
        <p:spPr>
          <a:xfrm>
            <a:off x="1363623" y="3660100"/>
            <a:ext cx="12297966" cy="395049"/>
          </a:xfrm>
          <a:prstGeom prst="rect">
            <a:avLst/>
          </a:prstGeom>
          <a:noFill/>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Source Sans Pro" pitchFamily="34" charset="0"/>
                <a:ea typeface="Source Sans Pro" pitchFamily="34" charset="-122"/>
                <a:cs typeface="Source Sans Pro" pitchFamily="34" charset="-120"/>
              </a:rPr>
              <a:t> Dataset contains 5 excel files. </a:t>
            </a:r>
            <a:endParaRPr lang="en-US" sz="1900" dirty="0"/>
          </a:p>
        </p:txBody>
      </p:sp>
      <p:sp>
        <p:nvSpPr>
          <p:cNvPr id="5" name="Text 3"/>
          <p:cNvSpPr/>
          <p:nvPr/>
        </p:nvSpPr>
        <p:spPr>
          <a:xfrm>
            <a:off x="1363623" y="4141470"/>
            <a:ext cx="12297966" cy="395049"/>
          </a:xfrm>
          <a:prstGeom prst="rect">
            <a:avLst/>
          </a:prstGeom>
          <a:noFill/>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Source Sans Pro" pitchFamily="34" charset="0"/>
                <a:ea typeface="Source Sans Pro" pitchFamily="34" charset="-122"/>
                <a:cs typeface="Source Sans Pro" pitchFamily="34" charset="-120"/>
              </a:rPr>
              <a:t>Dim_date</a:t>
            </a:r>
            <a:endParaRPr lang="en-US" sz="1900" dirty="0"/>
          </a:p>
        </p:txBody>
      </p:sp>
      <p:sp>
        <p:nvSpPr>
          <p:cNvPr id="6" name="Text 4"/>
          <p:cNvSpPr/>
          <p:nvPr/>
        </p:nvSpPr>
        <p:spPr>
          <a:xfrm>
            <a:off x="1363623" y="4622840"/>
            <a:ext cx="12297966" cy="395049"/>
          </a:xfrm>
          <a:prstGeom prst="rect">
            <a:avLst/>
          </a:prstGeom>
          <a:noFill/>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Source Sans Pro" pitchFamily="34" charset="0"/>
                <a:ea typeface="Source Sans Pro" pitchFamily="34" charset="-122"/>
                <a:cs typeface="Source Sans Pro" pitchFamily="34" charset="-120"/>
              </a:rPr>
              <a:t> Dim_hotels </a:t>
            </a:r>
            <a:endParaRPr lang="en-US" sz="1900" dirty="0"/>
          </a:p>
        </p:txBody>
      </p:sp>
      <p:sp>
        <p:nvSpPr>
          <p:cNvPr id="7" name="Text 5"/>
          <p:cNvSpPr/>
          <p:nvPr/>
        </p:nvSpPr>
        <p:spPr>
          <a:xfrm>
            <a:off x="1363623" y="5104209"/>
            <a:ext cx="12297966" cy="395049"/>
          </a:xfrm>
          <a:prstGeom prst="rect">
            <a:avLst/>
          </a:prstGeom>
          <a:noFill/>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Source Sans Pro" pitchFamily="34" charset="0"/>
                <a:ea typeface="Source Sans Pro" pitchFamily="34" charset="-122"/>
                <a:cs typeface="Source Sans Pro" pitchFamily="34" charset="-120"/>
              </a:rPr>
              <a:t>Dim_rooms </a:t>
            </a:r>
            <a:endParaRPr lang="en-US" sz="1900" dirty="0"/>
          </a:p>
        </p:txBody>
      </p:sp>
      <p:sp>
        <p:nvSpPr>
          <p:cNvPr id="8" name="Text 6"/>
          <p:cNvSpPr/>
          <p:nvPr/>
        </p:nvSpPr>
        <p:spPr>
          <a:xfrm>
            <a:off x="1363623" y="5585579"/>
            <a:ext cx="12297966" cy="395049"/>
          </a:xfrm>
          <a:prstGeom prst="rect">
            <a:avLst/>
          </a:prstGeom>
          <a:noFill/>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Source Sans Pro" pitchFamily="34" charset="0"/>
                <a:ea typeface="Source Sans Pro" pitchFamily="34" charset="-122"/>
                <a:cs typeface="Source Sans Pro" pitchFamily="34" charset="-120"/>
              </a:rPr>
              <a:t>Fact_aggregated_</a:t>
            </a:r>
            <a:endParaRPr lang="en-US" sz="1900" dirty="0"/>
          </a:p>
        </p:txBody>
      </p:sp>
      <p:sp>
        <p:nvSpPr>
          <p:cNvPr id="9" name="Text 7"/>
          <p:cNvSpPr/>
          <p:nvPr/>
        </p:nvSpPr>
        <p:spPr>
          <a:xfrm>
            <a:off x="1363623" y="6066949"/>
            <a:ext cx="12297966" cy="395049"/>
          </a:xfrm>
          <a:prstGeom prst="rect">
            <a:avLst/>
          </a:prstGeom>
          <a:noFill/>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Source Sans Pro" pitchFamily="34" charset="0"/>
                <a:ea typeface="Source Sans Pro" pitchFamily="34" charset="-122"/>
                <a:cs typeface="Source Sans Pro" pitchFamily="34" charset="-120"/>
              </a:rPr>
              <a:t>bookings Fact_bookings </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968693" y="2825948"/>
            <a:ext cx="5809059" cy="726043"/>
          </a:xfrm>
          <a:prstGeom prst="rect">
            <a:avLst/>
          </a:prstGeom>
          <a:noFill/>
        </p:spPr>
        <p:txBody>
          <a:bodyPr wrap="none" lIns="0" tIns="0" rIns="0" bIns="0" rtlCol="0" anchor="t"/>
          <a:lstStyle/>
          <a:p>
            <a:pPr marL="0" indent="0">
              <a:lnSpc>
                <a:spcPts val="5700"/>
              </a:lnSpc>
              <a:buNone/>
            </a:pPr>
            <a:r>
              <a:rPr lang="en-US" sz="4550" kern="0" spc="-91" dirty="0">
                <a:solidFill>
                  <a:srgbClr val="000000"/>
                </a:solidFill>
                <a:latin typeface="Calibri" panose="020F0502020204030204" charset="0"/>
                <a:ea typeface="Source Serif Pro" pitchFamily="34" charset="-122"/>
                <a:cs typeface="Calibri" panose="020F0502020204030204" charset="0"/>
              </a:rPr>
              <a:t>Expected Outcomes:</a:t>
            </a:r>
            <a:endParaRPr lang="en-US" sz="4550" dirty="0">
              <a:latin typeface="Calibri" panose="020F0502020204030204" charset="0"/>
              <a:cs typeface="Calibri" panose="020F0502020204030204" charset="0"/>
            </a:endParaRPr>
          </a:p>
        </p:txBody>
      </p:sp>
      <p:sp>
        <p:nvSpPr>
          <p:cNvPr id="3" name="Text 1"/>
          <p:cNvSpPr/>
          <p:nvPr/>
        </p:nvSpPr>
        <p:spPr>
          <a:xfrm>
            <a:off x="1363623" y="4045744"/>
            <a:ext cx="12297966" cy="395049"/>
          </a:xfrm>
          <a:prstGeom prst="rect">
            <a:avLst/>
          </a:prstGeom>
          <a:noFill/>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Source Sans Pro" pitchFamily="34" charset="0"/>
                <a:ea typeface="Source Sans Pro" pitchFamily="34" charset="-122"/>
                <a:cs typeface="Source Sans Pro" pitchFamily="34" charset="-120"/>
              </a:rPr>
              <a:t>Regain their market share in business hotels category.</a:t>
            </a:r>
            <a:endParaRPr lang="en-US" sz="1900" dirty="0"/>
          </a:p>
        </p:txBody>
      </p:sp>
      <p:sp>
        <p:nvSpPr>
          <p:cNvPr id="4" name="Text 2"/>
          <p:cNvSpPr/>
          <p:nvPr/>
        </p:nvSpPr>
        <p:spPr>
          <a:xfrm>
            <a:off x="1363623" y="4527113"/>
            <a:ext cx="12297966" cy="395049"/>
          </a:xfrm>
          <a:prstGeom prst="rect">
            <a:avLst/>
          </a:prstGeom>
          <a:noFill/>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Source Sans Pro" pitchFamily="34" charset="0"/>
                <a:ea typeface="Source Sans Pro" pitchFamily="34" charset="-122"/>
                <a:cs typeface="Source Sans Pro" pitchFamily="34" charset="-120"/>
              </a:rPr>
              <a:t>Understand the revenue trend by month/week/day.</a:t>
            </a:r>
            <a:endParaRPr lang="en-US" sz="1900" dirty="0"/>
          </a:p>
        </p:txBody>
      </p:sp>
      <p:sp>
        <p:nvSpPr>
          <p:cNvPr id="5" name="Text 3"/>
          <p:cNvSpPr/>
          <p:nvPr/>
        </p:nvSpPr>
        <p:spPr>
          <a:xfrm>
            <a:off x="1363623" y="5008483"/>
            <a:ext cx="12297966" cy="395049"/>
          </a:xfrm>
          <a:prstGeom prst="rect">
            <a:avLst/>
          </a:prstGeom>
          <a:noFill/>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Source Sans Pro" pitchFamily="34" charset="0"/>
                <a:ea typeface="Source Sans Pro" pitchFamily="34" charset="-122"/>
                <a:cs typeface="Source Sans Pro" pitchFamily="34" charset="-120"/>
              </a:rPr>
              <a:t>Find where business is lagging and take important decisions to solve them.</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968693" y="769263"/>
            <a:ext cx="5809059" cy="726043"/>
          </a:xfrm>
          <a:prstGeom prst="rect">
            <a:avLst/>
          </a:prstGeom>
          <a:noFill/>
        </p:spPr>
        <p:txBody>
          <a:bodyPr wrap="none" lIns="0" tIns="0" rIns="0" bIns="0" rtlCol="0" anchor="t"/>
          <a:lstStyle/>
          <a:p>
            <a:pPr marL="0" indent="0">
              <a:lnSpc>
                <a:spcPts val="5700"/>
              </a:lnSpc>
              <a:buNone/>
            </a:pPr>
            <a:r>
              <a:rPr lang="en-US" sz="4550" kern="0" spc="-91" dirty="0">
                <a:solidFill>
                  <a:srgbClr val="000000"/>
                </a:solidFill>
                <a:latin typeface="Calibri" panose="020F0502020204030204" charset="0"/>
                <a:ea typeface="Source Serif Pro" pitchFamily="34" charset="-122"/>
                <a:cs typeface="Calibri" panose="020F0502020204030204" charset="0"/>
              </a:rPr>
              <a:t>Data Model:</a:t>
            </a:r>
            <a:endParaRPr lang="en-US" sz="4550" dirty="0">
              <a:latin typeface="Calibri" panose="020F0502020204030204" charset="0"/>
              <a:cs typeface="Calibri" panose="020F0502020204030204" charset="0"/>
            </a:endParaRPr>
          </a:p>
        </p:txBody>
      </p:sp>
      <p:pic>
        <p:nvPicPr>
          <p:cNvPr id="3" name="Image 0" descr="preencoded.png"/>
          <p:cNvPicPr>
            <a:picLocks noChangeAspect="1"/>
          </p:cNvPicPr>
          <p:nvPr/>
        </p:nvPicPr>
        <p:blipFill>
          <a:blip r:embed="rId1"/>
          <a:stretch>
            <a:fillRect/>
          </a:stretch>
        </p:blipFill>
        <p:spPr>
          <a:xfrm>
            <a:off x="968693" y="1989058"/>
            <a:ext cx="12692896" cy="4798576"/>
          </a:xfrm>
          <a:prstGeom prst="rect">
            <a:avLst/>
          </a:prstGeom>
        </p:spPr>
      </p:pic>
      <p:sp>
        <p:nvSpPr>
          <p:cNvPr id="4" name="Text 1"/>
          <p:cNvSpPr/>
          <p:nvPr/>
        </p:nvSpPr>
        <p:spPr>
          <a:xfrm>
            <a:off x="968693" y="7065288"/>
            <a:ext cx="12692896" cy="395049"/>
          </a:xfrm>
          <a:prstGeom prst="rect">
            <a:avLst/>
          </a:prstGeom>
          <a:noFill/>
        </p:spPr>
        <p:txBody>
          <a:bodyPr wrap="none" lIns="0" tIns="0" rIns="0" bIns="0" rtlCol="0" anchor="t"/>
          <a:lstStyle/>
          <a:p>
            <a:pPr marL="0" indent="0">
              <a:lnSpc>
                <a:spcPts val="3100"/>
              </a:lnSpc>
              <a:buNone/>
            </a:pP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968693" y="731996"/>
            <a:ext cx="5809059" cy="726043"/>
          </a:xfrm>
          <a:prstGeom prst="rect">
            <a:avLst/>
          </a:prstGeom>
          <a:noFill/>
        </p:spPr>
        <p:txBody>
          <a:bodyPr wrap="none" lIns="0" tIns="0" rIns="0" bIns="0" rtlCol="0" anchor="t"/>
          <a:lstStyle/>
          <a:p>
            <a:pPr marL="0" indent="0">
              <a:lnSpc>
                <a:spcPts val="5700"/>
              </a:lnSpc>
              <a:buNone/>
            </a:pPr>
            <a:r>
              <a:rPr lang="en-US" sz="4550" kern="0" spc="-91" dirty="0">
                <a:solidFill>
                  <a:srgbClr val="000000"/>
                </a:solidFill>
                <a:latin typeface="Calibri" panose="020F0502020204030204" charset="0"/>
                <a:ea typeface="Source Serif Pro" pitchFamily="34" charset="-122"/>
                <a:cs typeface="Calibri" panose="020F0502020204030204" charset="0"/>
              </a:rPr>
              <a:t>Report review:</a:t>
            </a:r>
            <a:endParaRPr lang="en-US" sz="4550" dirty="0">
              <a:latin typeface="Calibri" panose="020F0502020204030204" charset="0"/>
              <a:cs typeface="Calibri" panose="020F0502020204030204" charset="0"/>
            </a:endParaRPr>
          </a:p>
        </p:txBody>
      </p:sp>
      <p:pic>
        <p:nvPicPr>
          <p:cNvPr id="3" name="Image 0" descr="preencoded.png"/>
          <p:cNvPicPr>
            <a:picLocks noChangeAspect="1"/>
          </p:cNvPicPr>
          <p:nvPr/>
        </p:nvPicPr>
        <p:blipFill>
          <a:blip r:embed="rId1"/>
          <a:stretch>
            <a:fillRect/>
          </a:stretch>
        </p:blipFill>
        <p:spPr>
          <a:xfrm>
            <a:off x="968693" y="1951792"/>
            <a:ext cx="10521196" cy="554569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3613785"/>
            <a:ext cx="7415927" cy="1002030"/>
          </a:xfrm>
          <a:prstGeom prst="rect">
            <a:avLst/>
          </a:prstGeom>
          <a:noFill/>
        </p:spPr>
        <p:txBody>
          <a:bodyPr wrap="none" lIns="0" tIns="0" rIns="0" bIns="0" rtlCol="0" anchor="t"/>
          <a:lstStyle/>
          <a:p>
            <a:pPr marL="0" indent="0">
              <a:lnSpc>
                <a:spcPts val="7850"/>
              </a:lnSpc>
              <a:buNone/>
            </a:pPr>
            <a:r>
              <a:rPr lang="en-US" sz="8800" kern="0" spc="-126" dirty="0">
                <a:solidFill>
                  <a:srgbClr val="000000"/>
                </a:solidFill>
                <a:latin typeface="Calibri" panose="020F0502020204030204" charset="0"/>
                <a:ea typeface="Source Serif Pro" pitchFamily="34" charset="-122"/>
                <a:cs typeface="Calibri" panose="020F0502020204030204" charset="0"/>
              </a:rPr>
              <a:t>THANK YOU</a:t>
            </a:r>
            <a:endParaRPr lang="en-US" sz="8800" dirty="0">
              <a:latin typeface="Calibri" panose="020F0502020204030204" charset="0"/>
              <a:cs typeface="Calibri" panose="020F05020202040302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1065</Words>
  <Application>WPS Presentation</Application>
  <PresentationFormat>On-screen Show (16:9)</PresentationFormat>
  <Paragraphs>38</Paragraphs>
  <Slides>8</Slides>
  <Notes>8</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8</vt:i4>
      </vt:variant>
    </vt:vector>
  </HeadingPairs>
  <TitlesOfParts>
    <vt:vector size="23" baseType="lpstr">
      <vt:lpstr>Arial</vt:lpstr>
      <vt:lpstr>SimSun</vt:lpstr>
      <vt:lpstr>Wingdings</vt:lpstr>
      <vt:lpstr>Source Serif Pro</vt:lpstr>
      <vt:lpstr>Segoe Print</vt:lpstr>
      <vt:lpstr>Source Serif Pro</vt:lpstr>
      <vt:lpstr>Source Serif Pro</vt:lpstr>
      <vt:lpstr>Source Sans Pro</vt:lpstr>
      <vt:lpstr>Source Sans Pro</vt:lpstr>
      <vt:lpstr>Source Sans Pro</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Moiz</cp:lastModifiedBy>
  <cp:revision>3</cp:revision>
  <dcterms:created xsi:type="dcterms:W3CDTF">2024-09-17T14:14:00Z</dcterms:created>
  <dcterms:modified xsi:type="dcterms:W3CDTF">2024-09-17T14:38:46Z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A3E56498F8D84F54A02F2D8502C7DBCB_12</vt:lpwstr>
  </property>
  <property fmtid="{D5CDD505-2E9C-101B-9397-08002B2CF9AE}" pid="3" name="KSOProductBuildVer">
    <vt:lpwstr>1033-12.2.0.13472</vt:lpwstr>
  </property>
</Properties>
</file>